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6" r:id="rId9"/>
    <p:sldId id="265" r:id="rId10"/>
    <p:sldId id="258" r:id="rId11"/>
    <p:sldId id="267" r:id="rId12"/>
    <p:sldId id="260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SIGNOS VITALES </a:t>
            </a:r>
            <a:endParaRPr lang="es-MX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59085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SIGNOS VITALES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Los signos vitales </a:t>
            </a:r>
            <a:r>
              <a:rPr lang="es-MX" dirty="0" smtClean="0"/>
              <a:t>son</a:t>
            </a:r>
            <a:r>
              <a:rPr lang="es-MX" dirty="0" smtClean="0"/>
              <a:t> </a:t>
            </a:r>
            <a:r>
              <a:rPr lang="es-MX" dirty="0"/>
              <a:t>parámetros clínicos que reflejan el estado fisiológico del organismo </a:t>
            </a:r>
            <a:r>
              <a:rPr lang="es-MX" dirty="0" smtClean="0"/>
              <a:t>humano.</a:t>
            </a:r>
            <a:endParaRPr lang="es-MX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s-MX" dirty="0" smtClean="0"/>
              <a:t>Frecuencia cardiaca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dirty="0" smtClean="0"/>
              <a:t>Frecuencia respiratoria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dirty="0" smtClean="0"/>
              <a:t>Temperatura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MX" dirty="0" smtClean="0"/>
              <a:t>Presión sanguínea </a:t>
            </a:r>
            <a:endParaRPr lang="es-MX" dirty="0"/>
          </a:p>
        </p:txBody>
      </p:sp>
      <p:pic>
        <p:nvPicPr>
          <p:cNvPr id="1028" name="Picture 4" descr="http://image.slidesharecdn.com/signosvitales-131113170756-phpapp02/95/signos-vitales-4-638.jpg?cb=138436252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1"/>
          <a:stretch/>
        </p:blipFill>
        <p:spPr bwMode="auto">
          <a:xfrm>
            <a:off x="5049546" y="3155324"/>
            <a:ext cx="6076950" cy="356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3232597" y="6619741"/>
            <a:ext cx="8959403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050" dirty="0"/>
              <a:t>Bates. Lynn S. </a:t>
            </a:r>
            <a:r>
              <a:rPr lang="es-MX" sz="1050" dirty="0" err="1"/>
              <a:t>Bickley</a:t>
            </a:r>
            <a:r>
              <a:rPr lang="es-MX" sz="1050" dirty="0"/>
              <a:t>. Guía de exploración física e historia clínica, octava edición, capitulo 3 Inicio de la exploración física examen general y signos vitales </a:t>
            </a:r>
            <a:r>
              <a:rPr lang="es-MX" sz="1050" dirty="0" err="1"/>
              <a:t>pp</a:t>
            </a:r>
            <a:r>
              <a:rPr lang="es-MX" sz="1050" dirty="0"/>
              <a:t> 75-82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89029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000" dirty="0" smtClean="0"/>
              <a:t>Frecuencia cardiaca/ pulso arterial</a:t>
            </a:r>
            <a:endParaRPr lang="es-MX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24128" y="1739900"/>
            <a:ext cx="9720073" cy="4569460"/>
          </a:xfrm>
        </p:spPr>
        <p:txBody>
          <a:bodyPr/>
          <a:lstStyle/>
          <a:p>
            <a:pPr marL="0"/>
            <a:r>
              <a:rPr lang="es-MX" dirty="0" smtClean="0"/>
              <a:t>FC central define como las veces que el corazón realiza el ciclo completo de llenado y vaciado de sus cámaras en un determinado tiempo. </a:t>
            </a:r>
            <a:endParaRPr lang="es-MX" sz="1800" b="1" dirty="0">
              <a:solidFill>
                <a:schemeClr val="lt1"/>
              </a:solidFill>
            </a:endParaRPr>
          </a:p>
          <a:p>
            <a:r>
              <a:rPr lang="es-MX" dirty="0" smtClean="0"/>
              <a:t>Ruidos cardiacos normales suceden con ritmo uniforme y son 2: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Primero, de tono bajo, timbre suave y larga duración. Cierre de las válvula mitral y tricúspide durante la sístole ventricular. (DUM)</a:t>
            </a:r>
          </a:p>
          <a:p>
            <a:pPr marL="457200" indent="-457200">
              <a:buFont typeface="+mj-lt"/>
              <a:buAutoNum type="arabicPeriod"/>
            </a:pPr>
            <a:endParaRPr lang="es-MX" dirty="0"/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Segundo es breve y tonalidad aguda, coincide con la diástole ventricular y el cierre de las válvulas, en los jóvenes y en el aórtico en los adultos. (TA)</a:t>
            </a:r>
            <a:endParaRPr lang="es-MX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882492"/>
              </p:ext>
            </p:extLst>
          </p:nvPr>
        </p:nvGraphicFramePr>
        <p:xfrm>
          <a:off x="1831662" y="5376929"/>
          <a:ext cx="8128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277706">
                <a:tc>
                  <a:txBody>
                    <a:bodyPr/>
                    <a:lstStyle/>
                    <a:p>
                      <a:r>
                        <a:rPr lang="es-MX" dirty="0" smtClean="0"/>
                        <a:t>Primer ruido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Pequeño silencio</a:t>
                      </a:r>
                      <a:endParaRPr lang="es-MX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Segundo ruido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Gran silencio</a:t>
                      </a:r>
                      <a:endParaRPr lang="es-MX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Primer ruido 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5074276" y="6465194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81785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35228" y="370840"/>
            <a:ext cx="9720073" cy="4886960"/>
          </a:xfrm>
        </p:spPr>
        <p:txBody>
          <a:bodyPr/>
          <a:lstStyle/>
          <a:p>
            <a:r>
              <a:rPr lang="es-MX" dirty="0" smtClean="0"/>
              <a:t>Pulso radial generado por el impulso intermitente de la sangre, desde el ventrículo izquierdo hacia la aorta al inicio de la sístole. </a:t>
            </a:r>
          </a:p>
          <a:p>
            <a:r>
              <a:rPr lang="es-MX" dirty="0" smtClean="0"/>
              <a:t>Sangre establece onda de presión por las arterias, onda que expande las paredes de la misma. </a:t>
            </a:r>
          </a:p>
          <a:p>
            <a:endParaRPr lang="es-MX" dirty="0"/>
          </a:p>
          <a:p>
            <a:r>
              <a:rPr lang="es-MX" dirty="0" smtClean="0"/>
              <a:t>                                                             Taquicardia</a:t>
            </a:r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r>
              <a:rPr lang="es-MX" dirty="0"/>
              <a:t> </a:t>
            </a:r>
            <a:r>
              <a:rPr lang="es-MX" dirty="0" smtClean="0"/>
              <a:t>                                                              Bradicardia </a:t>
            </a:r>
            <a:endParaRPr lang="es-MX" dirty="0"/>
          </a:p>
        </p:txBody>
      </p:sp>
      <p:sp>
        <p:nvSpPr>
          <p:cNvPr id="4" name="Rectángulo redondeado 3"/>
          <p:cNvSpPr/>
          <p:nvPr/>
        </p:nvSpPr>
        <p:spPr>
          <a:xfrm>
            <a:off x="935228" y="2108200"/>
            <a:ext cx="4106672" cy="228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 smtClean="0"/>
              <a:t>Frecuencia normal </a:t>
            </a:r>
          </a:p>
          <a:p>
            <a:pPr algn="ctr"/>
            <a:endParaRPr lang="es-MX" sz="1600" dirty="0"/>
          </a:p>
          <a:p>
            <a:pPr algn="ctr"/>
            <a:r>
              <a:rPr lang="es-MX" sz="1600" b="1" dirty="0" smtClean="0"/>
              <a:t>Periodo Neonatal: 100 a 150/min</a:t>
            </a:r>
          </a:p>
          <a:p>
            <a:pPr algn="ctr"/>
            <a:r>
              <a:rPr lang="es-MX" sz="1600" b="1" dirty="0" smtClean="0"/>
              <a:t>Niño: 80 a 120/ min</a:t>
            </a:r>
          </a:p>
          <a:p>
            <a:pPr algn="ctr"/>
            <a:r>
              <a:rPr lang="es-MX" sz="1600" b="1" dirty="0" smtClean="0"/>
              <a:t>Adulto: 60 a 100/min</a:t>
            </a:r>
            <a:endParaRPr lang="es-MX" sz="1600" b="1" dirty="0"/>
          </a:p>
        </p:txBody>
      </p:sp>
      <p:sp>
        <p:nvSpPr>
          <p:cNvPr id="5" name="Flecha abajo 4"/>
          <p:cNvSpPr/>
          <p:nvPr/>
        </p:nvSpPr>
        <p:spPr>
          <a:xfrm>
            <a:off x="7198882" y="3371850"/>
            <a:ext cx="546100" cy="685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Flecha arriba 5"/>
          <p:cNvSpPr/>
          <p:nvPr/>
        </p:nvSpPr>
        <p:spPr>
          <a:xfrm>
            <a:off x="7186182" y="2108200"/>
            <a:ext cx="571500" cy="7493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CuadroTexto 6"/>
          <p:cNvSpPr txBox="1"/>
          <p:nvPr/>
        </p:nvSpPr>
        <p:spPr>
          <a:xfrm>
            <a:off x="2459865" y="4720399"/>
            <a:ext cx="54111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El pulso se palpa </a:t>
            </a:r>
            <a:r>
              <a:rPr lang="es-MX" dirty="0"/>
              <a:t>a nivel de la muñeca, en el canal del pulso, formado por tendones del supinador largo y el palmar mayor por dentro</a:t>
            </a:r>
            <a:r>
              <a:rPr lang="es-MX" dirty="0" smtClean="0"/>
              <a:t>. (arteria radial) </a:t>
            </a:r>
            <a:endParaRPr lang="es-MX" dirty="0"/>
          </a:p>
        </p:txBody>
      </p:sp>
      <p:pic>
        <p:nvPicPr>
          <p:cNvPr id="3076" name="Picture 4" descr="https://encrypted-tbn1.gstatic.com/images?q=tbn:ANd9GcTKTIoz-gcfJXyUX7H3jFVT-Uwl9EjEjf3kJmLuhxc_e32qO8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651" y="3371850"/>
            <a:ext cx="4146608" cy="31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/>
          <p:cNvSpPr txBox="1"/>
          <p:nvPr/>
        </p:nvSpPr>
        <p:spPr>
          <a:xfrm>
            <a:off x="5074276" y="6465194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5823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09828" y="528636"/>
            <a:ext cx="4754880" cy="822960"/>
          </a:xfrm>
        </p:spPr>
        <p:txBody>
          <a:bodyPr/>
          <a:lstStyle/>
          <a:p>
            <a:r>
              <a:rPr lang="es-MX" dirty="0" smtClean="0"/>
              <a:t>Técnica FC</a:t>
            </a:r>
            <a:endParaRPr lang="es-MX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909828" y="1222807"/>
            <a:ext cx="4754880" cy="4957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MX" sz="2000" dirty="0" smtClean="0"/>
              <a:t>Paciente en posición sentada o decúbito supino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sz="2000" dirty="0" smtClean="0"/>
              <a:t>Se explica al paciente.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sz="2000" dirty="0" smtClean="0"/>
              <a:t>Pedir que se descubra el tórax en su cara anterior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sz="2000" dirty="0" smtClean="0"/>
              <a:t>Colocar el estetoscopio en el cuarto o quinto espacio intercostal izquierdo sobre la línea media clavicular.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sz="2000" dirty="0" smtClean="0"/>
              <a:t>Conteo de frecuencia por 1min. </a:t>
            </a:r>
            <a:endParaRPr lang="es-MX" sz="2000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990888" y="528636"/>
            <a:ext cx="4754880" cy="822960"/>
          </a:xfrm>
        </p:spPr>
        <p:txBody>
          <a:bodyPr/>
          <a:lstStyle/>
          <a:p>
            <a:r>
              <a:rPr lang="es-MX" dirty="0" smtClean="0"/>
              <a:t>Técnica Pulso </a:t>
            </a:r>
            <a:endParaRPr lang="es-MX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990888" y="1351596"/>
            <a:ext cx="4754880" cy="495776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coloca el brazo en extensión moderada y antebrazo </a:t>
            </a:r>
            <a:r>
              <a:rPr lang="es-MX" dirty="0" err="1" smtClean="0"/>
              <a:t>semidoblado</a:t>
            </a:r>
            <a:r>
              <a:rPr lang="es-MX" dirty="0" smtClean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forma una pinza con dedo pulgar en la cara dorsal de la muñeca y los dos dedos índice y medio sobre la arteria radial.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cuenta el ritmo por un minuto. </a:t>
            </a:r>
          </a:p>
          <a:p>
            <a:pPr>
              <a:buFont typeface="Wingdings" panose="05000000000000000000" pitchFamily="2" charset="2"/>
              <a:buChar char="§"/>
            </a:pPr>
            <a:endParaRPr lang="es-MX" dirty="0"/>
          </a:p>
        </p:txBody>
      </p:sp>
      <p:pic>
        <p:nvPicPr>
          <p:cNvPr id="7" name="Picture 2" descr="http://1.bp.blogspot.com/-AUdhywBolnA/T0PP2YOMJ4I/AAAAAAAACgA/8KJqn2a10n8/s1600/como_medir_el_pulso_frecuencia_card%25C3%25ADaca_mano_art%25C3%25A9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354" y="3830478"/>
            <a:ext cx="4057661" cy="277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img.youtube.com/vi/aZxzYH6W_nQ/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254" y="4499340"/>
            <a:ext cx="3283084" cy="246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5280338" y="6578322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33377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Frecuencia respiratoria</a:t>
            </a:r>
            <a:endParaRPr lang="es-MX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Serie de movimientos rítmicos y fluidos: inspiratorios y </a:t>
            </a:r>
            <a:r>
              <a:rPr lang="es-MX" dirty="0" err="1" smtClean="0"/>
              <a:t>expiratorios</a:t>
            </a:r>
            <a:r>
              <a:rPr lang="es-MX" dirty="0" smtClean="0"/>
              <a:t>.</a:t>
            </a:r>
          </a:p>
          <a:p>
            <a:r>
              <a:rPr lang="es-MX" dirty="0" smtClean="0"/>
              <a:t>Inspiración expansión es dada por el levantamiento de las clavículas y el esternón y costillas. Y la Espiración mecanismo contrario. </a:t>
            </a:r>
          </a:p>
          <a:p>
            <a:endParaRPr lang="es-MX" dirty="0"/>
          </a:p>
          <a:p>
            <a:r>
              <a:rPr lang="es-MX" dirty="0" smtClean="0"/>
              <a:t>Músculos accesorios son: intercostales, escaleno y esternocleidomastoideo. </a:t>
            </a:r>
            <a:endParaRPr lang="es-MX" dirty="0"/>
          </a:p>
        </p:txBody>
      </p:sp>
      <p:sp>
        <p:nvSpPr>
          <p:cNvPr id="8" name="Rectángulo redondeado 7"/>
          <p:cNvSpPr/>
          <p:nvPr/>
        </p:nvSpPr>
        <p:spPr>
          <a:xfrm>
            <a:off x="2120900" y="5118100"/>
            <a:ext cx="4051300" cy="1397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Tipos de respiración:</a:t>
            </a:r>
          </a:p>
          <a:p>
            <a:pPr algn="ctr"/>
            <a:r>
              <a:rPr lang="es-MX" b="1" dirty="0" smtClean="0"/>
              <a:t>Costal superior en mujer</a:t>
            </a:r>
          </a:p>
          <a:p>
            <a:pPr algn="ctr"/>
            <a:r>
              <a:rPr lang="es-MX" b="1" dirty="0" err="1" smtClean="0"/>
              <a:t>Toracoabdominal</a:t>
            </a:r>
            <a:r>
              <a:rPr lang="es-MX" b="1" dirty="0" smtClean="0"/>
              <a:t> en el hombre</a:t>
            </a:r>
          </a:p>
          <a:p>
            <a:pPr algn="ctr"/>
            <a:r>
              <a:rPr lang="es-MX" b="1" dirty="0" smtClean="0"/>
              <a:t>Abdominal niño</a:t>
            </a:r>
            <a:endParaRPr lang="es-MX" b="1" dirty="0"/>
          </a:p>
        </p:txBody>
      </p:sp>
      <p:sp>
        <p:nvSpPr>
          <p:cNvPr id="9" name="Pentágono 8"/>
          <p:cNvSpPr/>
          <p:nvPr/>
        </p:nvSpPr>
        <p:spPr>
          <a:xfrm>
            <a:off x="8039100" y="4711700"/>
            <a:ext cx="2565400" cy="1143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Frecuencia normal</a:t>
            </a:r>
          </a:p>
          <a:p>
            <a:pPr algn="ctr"/>
            <a:r>
              <a:rPr lang="es-MX" dirty="0" smtClean="0"/>
              <a:t>12 a 20/min</a:t>
            </a:r>
            <a:endParaRPr lang="es-MX" dirty="0"/>
          </a:p>
        </p:txBody>
      </p:sp>
      <p:sp>
        <p:nvSpPr>
          <p:cNvPr id="6" name="CuadroTexto 5"/>
          <p:cNvSpPr txBox="1"/>
          <p:nvPr/>
        </p:nvSpPr>
        <p:spPr>
          <a:xfrm>
            <a:off x="5434884" y="6510528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22278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09828" y="490536"/>
            <a:ext cx="4754880" cy="822960"/>
          </a:xfrm>
        </p:spPr>
        <p:txBody>
          <a:bodyPr/>
          <a:lstStyle/>
          <a:p>
            <a:r>
              <a:rPr lang="es-MX" dirty="0" smtClean="0"/>
              <a:t>Técnica </a:t>
            </a:r>
            <a:endParaRPr lang="es-MX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24128" y="1549400"/>
            <a:ext cx="4754880" cy="47599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Posición del paciente.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Tórax descubierto.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coloca la palma de la mano sobre el tórax y se cuenta durante un minuto. </a:t>
            </a:r>
            <a:endParaRPr lang="es-MX" dirty="0"/>
          </a:p>
        </p:txBody>
      </p:sp>
      <p:pic>
        <p:nvPicPr>
          <p:cNvPr id="5122" name="Picture 2" descr="http://atomico.es/wp-content/uploads/2015/02/b25e51fb3da75ef78cdc05a0b74edc0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99" y="3583269"/>
            <a:ext cx="6259226" cy="2961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html.rincondelvago.com/00062005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789" y="490536"/>
            <a:ext cx="3139762" cy="232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357611" y="6524670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06340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temperatura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24127" y="1886755"/>
            <a:ext cx="9720073" cy="4023360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El equilibrio entre la producción y la perdida de calor determinada la temperatura corporal. </a:t>
            </a:r>
          </a:p>
          <a:p>
            <a:pPr marL="0" indent="0">
              <a:buNone/>
            </a:pPr>
            <a:r>
              <a:rPr lang="es-MX" dirty="0" smtClean="0"/>
              <a:t>Se mide en la periferia: boca, recto y axilas. </a:t>
            </a:r>
            <a:endParaRPr lang="es-MX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113254"/>
              </p:ext>
            </p:extLst>
          </p:nvPr>
        </p:nvGraphicFramePr>
        <p:xfrm>
          <a:off x="682017" y="3334855"/>
          <a:ext cx="7238493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2831"/>
                <a:gridCol w="2412831"/>
                <a:gridCol w="2412831"/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Cavidad</a:t>
                      </a:r>
                      <a:r>
                        <a:rPr lang="es-MX" baseline="0" dirty="0" smtClean="0"/>
                        <a:t> bucal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Rectal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Axilar</a:t>
                      </a:r>
                      <a:r>
                        <a:rPr lang="es-MX" baseline="0" dirty="0" smtClean="0"/>
                        <a:t> 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36.8  +_ 0.4°C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37.3 a 37.6°C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36.2°C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http://image.slidesharecdn.com/signosvitales-100101153517-phpapp02/95/signos-vitales-11-728.jpg?cb=12623608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538" y="2356835"/>
            <a:ext cx="4168462" cy="450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arcador de contenido 7"/>
          <p:cNvSpPr txBox="1">
            <a:spLocks/>
          </p:cNvSpPr>
          <p:nvPr/>
        </p:nvSpPr>
        <p:spPr>
          <a:xfrm>
            <a:off x="895341" y="4304120"/>
            <a:ext cx="5235004" cy="20799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800" dirty="0" smtClean="0"/>
              <a:t>Hipotermia: Temperatura  &lt;35ºC</a:t>
            </a:r>
          </a:p>
          <a:p>
            <a:r>
              <a:rPr lang="es-MX" sz="1800" dirty="0" smtClean="0"/>
              <a:t>Febrícula: Temperatura &gt;37ºC pero &lt;38ºC</a:t>
            </a:r>
          </a:p>
          <a:p>
            <a:r>
              <a:rPr lang="es-MX" sz="1800" dirty="0" smtClean="0"/>
              <a:t>Fiebre: Temperatura &gt;38ºC y menor de 39ºC</a:t>
            </a:r>
          </a:p>
          <a:p>
            <a:r>
              <a:rPr lang="es-MX" sz="1800" dirty="0" smtClean="0"/>
              <a:t>Hipertermia: Fiebre de 39ºC hasta 41ºC</a:t>
            </a:r>
          </a:p>
          <a:p>
            <a:r>
              <a:rPr lang="es-MX" sz="1800" dirty="0" err="1" smtClean="0"/>
              <a:t>Hiperpirexia</a:t>
            </a:r>
            <a:r>
              <a:rPr lang="es-MX" sz="1800" dirty="0" smtClean="0"/>
              <a:t>: Fiebre &gt;41ºC</a:t>
            </a:r>
          </a:p>
          <a:p>
            <a:endParaRPr lang="es-MX" dirty="0"/>
          </a:p>
        </p:txBody>
      </p:sp>
      <p:sp>
        <p:nvSpPr>
          <p:cNvPr id="5" name="CuadroTexto 4"/>
          <p:cNvSpPr txBox="1"/>
          <p:nvPr/>
        </p:nvSpPr>
        <p:spPr>
          <a:xfrm>
            <a:off x="3232597" y="6619741"/>
            <a:ext cx="8959403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050" dirty="0"/>
              <a:t>Bates. Lynn S. </a:t>
            </a:r>
            <a:r>
              <a:rPr lang="es-MX" sz="1050" dirty="0" err="1"/>
              <a:t>Bickley</a:t>
            </a:r>
            <a:r>
              <a:rPr lang="es-MX" sz="1050" dirty="0"/>
              <a:t>. Guía de exploración física e historia clínica, octava edición, capitulo 3 Inicio de la exploración física examen general y signos vitales </a:t>
            </a:r>
            <a:r>
              <a:rPr lang="es-MX" sz="1050" dirty="0" err="1"/>
              <a:t>pp</a:t>
            </a:r>
            <a:r>
              <a:rPr lang="es-MX" sz="1050" dirty="0"/>
              <a:t> 75-82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9102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84428" y="325436"/>
            <a:ext cx="4754880" cy="822960"/>
          </a:xfrm>
        </p:spPr>
        <p:txBody>
          <a:bodyPr/>
          <a:lstStyle/>
          <a:p>
            <a:r>
              <a:rPr lang="es-MX" dirty="0" smtClean="0"/>
              <a:t>Técnica </a:t>
            </a:r>
            <a:endParaRPr lang="es-MX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24128" y="1148396"/>
            <a:ext cx="4754880" cy="51609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Lavarse las manos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revisa el termómetro y que la columna este por debajo de 35°C.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sacude el termómetro por el otro extremo del bulbo.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Verificar que la axila este seca.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Coloca el bulbo en el hueco axilar, el paciente lo sostiene con la cara interna del brazo por 3 a 5min.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verifica la temperatura con el termómetro en posición horizontal mediante la columna de mercurio.</a:t>
            </a:r>
            <a:endParaRPr lang="es-MX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990888" y="1148396"/>
            <a:ext cx="4754880" cy="516096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s-MX" dirty="0" smtClean="0"/>
              <a:t>Se sacude el termómetro y se limpia y se coloca en solución antiséptica. </a:t>
            </a:r>
          </a:p>
        </p:txBody>
      </p:sp>
      <p:pic>
        <p:nvPicPr>
          <p:cNvPr id="6146" name="Picture 2" descr="https://encrypted-tbn0.gstatic.com/images?q=tbn:ANd9GcQZktZddghtxkYLG3p4F4PQy6VbL2X9qtxGY3aIzs4FDZYpdYx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970" y="3254691"/>
            <a:ext cx="2057400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1.bp.blogspot.com/_2BWWaueprAo/TOsINWfj41I/AAAAAAAAABM/w-na7gZqVKM/s1600/medicion-de-la-temperatura-axilar-y-bucal_23758_2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700" y="4194667"/>
            <a:ext cx="3079300" cy="255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thumbs.dreamstime.com/z/term%C3%B3metro-m%C3%A9dico-aislado-256079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017" b="10017"/>
          <a:stretch/>
        </p:blipFill>
        <p:spPr bwMode="auto">
          <a:xfrm>
            <a:off x="9026452" y="1939746"/>
            <a:ext cx="2794091" cy="192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5357611" y="6524670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4692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5922772" cy="1332484"/>
          </a:xfrm>
        </p:spPr>
        <p:txBody>
          <a:bodyPr>
            <a:normAutofit/>
          </a:bodyPr>
          <a:lstStyle/>
          <a:p>
            <a:r>
              <a:rPr lang="es-MX" sz="4800" dirty="0" smtClean="0"/>
              <a:t>Presión sanguínea </a:t>
            </a:r>
            <a:endParaRPr lang="es-MX" sz="4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Condiciones previas a la toma.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Reposo al menos 5 min antes.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No debe de haber fumado o ingerido café 30min antes.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Tamaño del manguito apropiado.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Colocar el dial frente al paciente.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Si es necesario repetir la lectura.. Desinflar por completo el manguito y esperar 10 a15seg.</a:t>
            </a:r>
          </a:p>
          <a:p>
            <a:pPr marL="457200" indent="-457200">
              <a:buFont typeface="+mj-lt"/>
              <a:buAutoNum type="arabicPeriod"/>
            </a:pPr>
            <a:r>
              <a:rPr lang="es-MX" dirty="0" smtClean="0"/>
              <a:t>Colocar el manguito de forma ajustada.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7112000" y="585216"/>
            <a:ext cx="4737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Fuerza que imprime la sangre contra la pared de la arteria que la contiene. </a:t>
            </a:r>
            <a:endParaRPr lang="es-MX" dirty="0"/>
          </a:p>
        </p:txBody>
      </p:sp>
      <p:pic>
        <p:nvPicPr>
          <p:cNvPr id="7170" name="Picture 2" descr="http://piun.net/wp-content/uploads/2015/08/hipertensin-arterial-esencial-4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589" y="1329531"/>
            <a:ext cx="3809400" cy="286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357611" y="6524670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9521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Ruidos de </a:t>
            </a:r>
            <a:r>
              <a:rPr lang="es-MX" dirty="0" err="1"/>
              <a:t>KorotKoff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92308" y="1796602"/>
            <a:ext cx="6097889" cy="4951927"/>
          </a:xfrm>
        </p:spPr>
        <p:txBody>
          <a:bodyPr>
            <a:normAutofit/>
          </a:bodyPr>
          <a:lstStyle/>
          <a:p>
            <a:r>
              <a:rPr lang="es-MX" sz="2000" dirty="0"/>
              <a:t>	Fase de 1: inicia con un leve golpeteo, con los 2 primeros latidos regulares, que indican la presión sistólica.</a:t>
            </a:r>
          </a:p>
          <a:p>
            <a:r>
              <a:rPr lang="es-MX" sz="2000" dirty="0"/>
              <a:t>	Fase 2: el golpeteo está acompañado de un murmullo o sonidos de crujidos.</a:t>
            </a:r>
          </a:p>
          <a:p>
            <a:r>
              <a:rPr lang="es-MX" sz="2000" dirty="0"/>
              <a:t>	Fase 3: el murmullo desaparece y el sonido de los golpeteos se hace más fuerte y con tono más alto.</a:t>
            </a:r>
          </a:p>
          <a:p>
            <a:r>
              <a:rPr lang="es-MX" sz="2000" dirty="0"/>
              <a:t>	Fase 4: El sonido de los golpeteos baja de tono y el sonido se amortigua (medición diastólica aceptada en niños)</a:t>
            </a:r>
          </a:p>
          <a:p>
            <a:r>
              <a:rPr lang="es-MX" sz="2000" dirty="0"/>
              <a:t>	Fase 5: desaparición de todo sonido (medición diastólica aceptada en adulto)</a:t>
            </a:r>
          </a:p>
          <a:p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2017" y="1160906"/>
            <a:ext cx="5069983" cy="4840649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610637" y="6596390"/>
            <a:ext cx="7959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/>
              <a:t>Sociedad Mexicana para el estudio de la hipertensión arterial.</a:t>
            </a:r>
            <a:r>
              <a:rPr lang="es-MX" sz="1200" i="1" dirty="0"/>
              <a:t> Significación clínica de los ruidos de la presión sanguínea.</a:t>
            </a:r>
            <a:endParaRPr lang="es-MX" sz="1200" dirty="0"/>
          </a:p>
          <a:p>
            <a:endParaRPr lang="es-MX" sz="1600" dirty="0"/>
          </a:p>
        </p:txBody>
      </p:sp>
    </p:spTree>
    <p:extLst>
      <p:ext uri="{BB962C8B-B14F-4D97-AF65-F5344CB8AC3E}">
        <p14:creationId xmlns:p14="http://schemas.microsoft.com/office/powerpoint/2010/main" val="277470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3628" y="134936"/>
            <a:ext cx="4754880" cy="822960"/>
          </a:xfrm>
        </p:spPr>
        <p:txBody>
          <a:bodyPr/>
          <a:lstStyle/>
          <a:p>
            <a:r>
              <a:rPr lang="es-MX" dirty="0" smtClean="0"/>
              <a:t>Técnica </a:t>
            </a:r>
            <a:endParaRPr lang="es-MX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24128" y="957896"/>
            <a:ext cx="4754880" cy="5351464"/>
          </a:xfrm>
        </p:spPr>
        <p:txBody>
          <a:bodyPr>
            <a:normAutofit lnSpcReduction="1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s-MX" dirty="0" smtClean="0"/>
              <a:t> Posición del paciente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dirty="0" smtClean="0"/>
              <a:t>Colocar brazalete alrededor del brazo2.5cm por encima del pliegue </a:t>
            </a:r>
            <a:r>
              <a:rPr lang="es-MX" dirty="0" err="1" smtClean="0"/>
              <a:t>antecubital</a:t>
            </a:r>
            <a:r>
              <a:rPr lang="es-MX" dirty="0" smtClean="0"/>
              <a:t> con la cámara inflable encima de la arteria humeral</a:t>
            </a:r>
            <a:r>
              <a:rPr lang="es-MX" dirty="0" smtClean="0"/>
              <a:t>.</a:t>
            </a:r>
            <a:endParaRPr lang="es-MX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s-MX" dirty="0" smtClean="0"/>
              <a:t>Colocar la campana del estetoscopio sobre la arteria humeral, por debajo del borde inferior del manguito.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dirty="0" smtClean="0"/>
              <a:t>Inflar el manguito con rapidez hasta el nivel que se determinó.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dirty="0" smtClean="0"/>
              <a:t>Desinflar con lentitud 2ª3mmHg por </a:t>
            </a:r>
            <a:r>
              <a:rPr lang="es-MX" dirty="0" err="1" smtClean="0"/>
              <a:t>seg</a:t>
            </a:r>
            <a:r>
              <a:rPr lang="es-MX" dirty="0" smtClean="0"/>
              <a:t>. Primeros dos latidos consecutivos (presión sistólica). Hasta que desaparezcan(presión diastólica).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MX" dirty="0" smtClean="0"/>
              <a:t>Desinfle por completo y se retira. </a:t>
            </a:r>
            <a:endParaRPr lang="es-MX" dirty="0"/>
          </a:p>
        </p:txBody>
      </p:sp>
      <p:sp>
        <p:nvSpPr>
          <p:cNvPr id="7" name="Lágrima 6"/>
          <p:cNvSpPr/>
          <p:nvPr/>
        </p:nvSpPr>
        <p:spPr>
          <a:xfrm>
            <a:off x="6375400" y="134936"/>
            <a:ext cx="2222500" cy="184626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¿Que tanto se eleva la presión?</a:t>
            </a:r>
          </a:p>
          <a:p>
            <a:pPr algn="ctr"/>
            <a:endParaRPr lang="es-MX" sz="1400" dirty="0"/>
          </a:p>
          <a:p>
            <a:pPr algn="ctr"/>
            <a:r>
              <a:rPr lang="es-MX" sz="1400" dirty="0" smtClean="0"/>
              <a:t>Presión sistólica por palpación </a:t>
            </a:r>
            <a:endParaRPr lang="es-MX" sz="1400" dirty="0"/>
          </a:p>
        </p:txBody>
      </p:sp>
      <p:sp>
        <p:nvSpPr>
          <p:cNvPr id="8" name="CuadroTexto 7"/>
          <p:cNvSpPr txBox="1"/>
          <p:nvPr/>
        </p:nvSpPr>
        <p:spPr>
          <a:xfrm>
            <a:off x="8788400" y="304800"/>
            <a:ext cx="34036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MX" sz="1400" dirty="0" smtClean="0"/>
              <a:t>Palpar la arteria radial.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 smtClean="0"/>
              <a:t>Insuflar el manguito hasta que desaparezcan el pulso radial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 smtClean="0"/>
              <a:t>Se realiza la lectura y se le agregan 30mmHg mas.  </a:t>
            </a:r>
            <a:endParaRPr lang="es-MX" sz="1400" dirty="0"/>
          </a:p>
        </p:txBody>
      </p:sp>
      <p:pic>
        <p:nvPicPr>
          <p:cNvPr id="8194" name="Picture 2" descr="http://mundorespuestas.com/wp-content/uploads/2014/06/Como-medir-la-presion-arter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657" y="3308305"/>
            <a:ext cx="4288486" cy="321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6862"/>
          <a:stretch/>
        </p:blipFill>
        <p:spPr>
          <a:xfrm>
            <a:off x="9565805" y="1468692"/>
            <a:ext cx="2488820" cy="181542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5357611" y="6524670"/>
            <a:ext cx="82510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 err="1"/>
              <a:t>Blee</a:t>
            </a:r>
            <a:r>
              <a:rPr lang="es-MX" sz="1200" dirty="0"/>
              <a:t>, Pineda y Guzmán. Propedéutica Médica, Listas de Cotejo. 1ª ed. México; Edit. Manual Moderno, 2011.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0824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graphicFrame>
        <p:nvGraphicFramePr>
          <p:cNvPr id="10" name="Marcador de contenido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53866494"/>
              </p:ext>
            </p:extLst>
          </p:nvPr>
        </p:nvGraphicFramePr>
        <p:xfrm>
          <a:off x="1024128" y="231822"/>
          <a:ext cx="10450948" cy="23138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78872"/>
                <a:gridCol w="3064533"/>
                <a:gridCol w="3707543"/>
              </a:tblGrid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CATEGORÍA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PAS mmHg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PAD mmHg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Optima 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&lt;120mmHg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&lt;80mmHg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Normal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120-129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80-84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 err="1">
                          <a:effectLst/>
                        </a:rPr>
                        <a:t>Prehipertensión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130-139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85-89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Hipertensión Grado 1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140-159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90-99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Hipertensión Grado 2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&gt;160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&gt;100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  <a:tr h="330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Hipertensión sistólica aislada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>
                          <a:effectLst/>
                        </a:rPr>
                        <a:t>&gt;140</a:t>
                      </a:r>
                      <a:endParaRPr lang="es-MX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&lt;90</a:t>
                      </a:r>
                      <a:endParaRPr lang="es-MX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8" marR="50308" marT="0" marB="0"/>
                </a:tc>
              </a:tr>
            </a:tbl>
          </a:graphicData>
        </a:graphic>
      </p:graphicFrame>
      <p:pic>
        <p:nvPicPr>
          <p:cNvPr id="12" name="Marcador de contenido 11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934919" y="2631638"/>
            <a:ext cx="5642411" cy="3807799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4873044" y="6596390"/>
            <a:ext cx="7408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MX" sz="1200" dirty="0"/>
              <a:t>Norma Oficial Mexicana NOM-030-SSA2-1999, Para la prevención, tratamiento y control de la hipertensión arterial.</a:t>
            </a:r>
          </a:p>
          <a:p>
            <a:endParaRPr lang="es-MX" sz="1600" dirty="0"/>
          </a:p>
        </p:txBody>
      </p:sp>
    </p:spTree>
    <p:extLst>
      <p:ext uri="{BB962C8B-B14F-4D97-AF65-F5344CB8AC3E}">
        <p14:creationId xmlns:p14="http://schemas.microsoft.com/office/powerpoint/2010/main" val="312200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t2.gstatic.com/images?q=tbn:ANd9GcQP5mGG-98b93YHvL3BGXlSAE-T1Wh9Gck6aUEqhPwEDEhd1A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682" y="1034715"/>
            <a:ext cx="7855084" cy="588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137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268</TotalTime>
  <Words>1117</Words>
  <Application>Microsoft Office PowerPoint</Application>
  <PresentationFormat>Panorámica</PresentationFormat>
  <Paragraphs>138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Calibri</vt:lpstr>
      <vt:lpstr>Times New Roman</vt:lpstr>
      <vt:lpstr>Tw Cen MT</vt:lpstr>
      <vt:lpstr>Tw Cen MT Condensed</vt:lpstr>
      <vt:lpstr>Wingdings</vt:lpstr>
      <vt:lpstr>Wingdings 3</vt:lpstr>
      <vt:lpstr>Integral</vt:lpstr>
      <vt:lpstr>SIGNOS VITALES </vt:lpstr>
      <vt:lpstr>SIGNOS VITALES </vt:lpstr>
      <vt:lpstr>Frecuencia cardiaca/ pulso arterial</vt:lpstr>
      <vt:lpstr>Presentación de PowerPoint</vt:lpstr>
      <vt:lpstr>Presentación de PowerPoint</vt:lpstr>
      <vt:lpstr>Frecuencia respiratoria</vt:lpstr>
      <vt:lpstr>Presentación de PowerPoint</vt:lpstr>
      <vt:lpstr>temperatura</vt:lpstr>
      <vt:lpstr>Presentación de PowerPoint</vt:lpstr>
      <vt:lpstr>Presión sanguínea </vt:lpstr>
      <vt:lpstr>Ruidos de KorotKoff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SIGNOS VITALES</dc:title>
  <dc:creator>Roxii Arana</dc:creator>
  <cp:lastModifiedBy>Roxana Arana</cp:lastModifiedBy>
  <cp:revision>25</cp:revision>
  <dcterms:created xsi:type="dcterms:W3CDTF">2015-08-20T13:50:01Z</dcterms:created>
  <dcterms:modified xsi:type="dcterms:W3CDTF">2015-08-24T05:23:31Z</dcterms:modified>
</cp:coreProperties>
</file>